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Inter"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048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Handwritten Digit Recognition Using CNN</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 By Dev Sharma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8059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a:t>
            </a:r>
            <a:endParaRPr lang="en-US" sz="4450" dirty="0"/>
          </a:p>
        </p:txBody>
      </p:sp>
      <p:sp>
        <p:nvSpPr>
          <p:cNvPr id="3" name="Text 1"/>
          <p:cNvSpPr/>
          <p:nvPr/>
        </p:nvSpPr>
        <p:spPr>
          <a:xfrm>
            <a:off x="793790" y="2256353"/>
            <a:ext cx="6244709" cy="850583"/>
          </a:xfrm>
          <a:prstGeom prst="rect">
            <a:avLst/>
          </a:prstGeom>
          <a:noFill/>
          <a:ln/>
        </p:spPr>
        <p:txBody>
          <a:bodyPr wrap="squar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What is Handwritten Digit Recognition?</a:t>
            </a:r>
            <a:endParaRPr lang="en-US" sz="2650" dirty="0"/>
          </a:p>
        </p:txBody>
      </p:sp>
      <p:sp>
        <p:nvSpPr>
          <p:cNvPr id="4" name="Text 2"/>
          <p:cNvSpPr/>
          <p:nvPr/>
        </p:nvSpPr>
        <p:spPr>
          <a:xfrm>
            <a:off x="793790" y="3333750"/>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Handwritten digit recognition is the automated process of identifying and classifying numerical digits (0–9) from images of handwritten text. This computer vision task enables machines to interpret human writing with remarkable accuracy.</a:t>
            </a:r>
            <a:endParaRPr lang="en-US" sz="1750" dirty="0"/>
          </a:p>
        </p:txBody>
      </p:sp>
      <p:sp>
        <p:nvSpPr>
          <p:cNvPr id="5" name="Text 3"/>
          <p:cNvSpPr/>
          <p:nvPr/>
        </p:nvSpPr>
        <p:spPr>
          <a:xfrm>
            <a:off x="793790" y="5375077"/>
            <a:ext cx="3460194"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Why Automation Matters</a:t>
            </a:r>
            <a:endParaRPr lang="en-US" sz="2200" dirty="0"/>
          </a:p>
        </p:txBody>
      </p:sp>
      <p:sp>
        <p:nvSpPr>
          <p:cNvPr id="6" name="Text 4"/>
          <p:cNvSpPr/>
          <p:nvPr/>
        </p:nvSpPr>
        <p:spPr>
          <a:xfrm>
            <a:off x="793790" y="595622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Automating digit recognition eliminates manual data entry, reduces errors, and accelerates processing times across numerous industries.</a:t>
            </a:r>
            <a:endParaRPr lang="en-US" sz="1750" dirty="0"/>
          </a:p>
        </p:txBody>
      </p:sp>
      <p:sp>
        <p:nvSpPr>
          <p:cNvPr id="7" name="Text 5"/>
          <p:cNvSpPr/>
          <p:nvPr/>
        </p:nvSpPr>
        <p:spPr>
          <a:xfrm>
            <a:off x="7599521" y="2256353"/>
            <a:ext cx="403752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Real-World Applications</a:t>
            </a:r>
            <a:endParaRPr lang="en-US" sz="2650" dirty="0"/>
          </a:p>
        </p:txBody>
      </p:sp>
      <p:sp>
        <p:nvSpPr>
          <p:cNvPr id="8" name="Text 6"/>
          <p:cNvSpPr/>
          <p:nvPr/>
        </p:nvSpPr>
        <p:spPr>
          <a:xfrm>
            <a:off x="7599521" y="290845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Banking: Automated cheque processing and form digitisation</a:t>
            </a:r>
            <a:endParaRPr lang="en-US" sz="1750" dirty="0"/>
          </a:p>
        </p:txBody>
      </p:sp>
      <p:sp>
        <p:nvSpPr>
          <p:cNvPr id="9" name="Text 7"/>
          <p:cNvSpPr/>
          <p:nvPr/>
        </p:nvSpPr>
        <p:spPr>
          <a:xfrm>
            <a:off x="7599521" y="371355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Postal services: Rapid sorting of postcodes and addresses</a:t>
            </a:r>
            <a:endParaRPr lang="en-US" sz="1750" dirty="0"/>
          </a:p>
        </p:txBody>
      </p:sp>
      <p:sp>
        <p:nvSpPr>
          <p:cNvPr id="10" name="Text 8"/>
          <p:cNvSpPr/>
          <p:nvPr/>
        </p:nvSpPr>
        <p:spPr>
          <a:xfrm>
            <a:off x="7599521" y="45186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Healthcare: Digital patient record management</a:t>
            </a:r>
            <a:endParaRPr lang="en-US" sz="1750" dirty="0"/>
          </a:p>
        </p:txBody>
      </p:sp>
      <p:sp>
        <p:nvSpPr>
          <p:cNvPr id="11" name="Text 9"/>
          <p:cNvSpPr/>
          <p:nvPr/>
        </p:nvSpPr>
        <p:spPr>
          <a:xfrm>
            <a:off x="7599521" y="496085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Education: Automated marking and assessment systems</a:t>
            </a:r>
            <a:endParaRPr lang="en-US" sz="1750" dirty="0"/>
          </a:p>
        </p:txBody>
      </p:sp>
      <p:sp>
        <p:nvSpPr>
          <p:cNvPr id="12" name="Rectangle 11">
            <a:extLst>
              <a:ext uri="{FF2B5EF4-FFF2-40B4-BE49-F238E27FC236}">
                <a16:creationId xmlns:a16="http://schemas.microsoft.com/office/drawing/2014/main" id="{BE5E5F32-148F-EC85-466C-FE12068A128B}"/>
              </a:ext>
            </a:extLst>
          </p:cNvPr>
          <p:cNvSpPr/>
          <p:nvPr/>
        </p:nvSpPr>
        <p:spPr>
          <a:xfrm>
            <a:off x="11864898" y="7582829"/>
            <a:ext cx="2687443" cy="5464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912" y="636865"/>
            <a:ext cx="6328410" cy="595074"/>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Project Objective &amp; Dataset</a:t>
            </a:r>
            <a:endParaRPr lang="en-US" sz="3700" dirty="0"/>
          </a:p>
        </p:txBody>
      </p:sp>
      <p:pic>
        <p:nvPicPr>
          <p:cNvPr id="4" name="Image 1" descr="preencoded.png"/>
          <p:cNvPicPr>
            <a:picLocks noChangeAspect="1"/>
          </p:cNvPicPr>
          <p:nvPr/>
        </p:nvPicPr>
        <p:blipFill>
          <a:blip r:embed="rId4"/>
          <a:stretch>
            <a:fillRect/>
          </a:stretch>
        </p:blipFill>
        <p:spPr>
          <a:xfrm>
            <a:off x="6152912" y="1517571"/>
            <a:ext cx="952262" cy="1142643"/>
          </a:xfrm>
          <a:prstGeom prst="rect">
            <a:avLst/>
          </a:prstGeom>
        </p:spPr>
      </p:pic>
      <p:sp>
        <p:nvSpPr>
          <p:cNvPr id="5" name="Text 1"/>
          <p:cNvSpPr/>
          <p:nvPr/>
        </p:nvSpPr>
        <p:spPr>
          <a:xfrm>
            <a:off x="7295555" y="1707952"/>
            <a:ext cx="2380655"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Input</a:t>
            </a:r>
            <a:endParaRPr lang="en-US" sz="1850" dirty="0"/>
          </a:p>
        </p:txBody>
      </p:sp>
      <p:sp>
        <p:nvSpPr>
          <p:cNvPr id="6" name="Text 2"/>
          <p:cNvSpPr/>
          <p:nvPr/>
        </p:nvSpPr>
        <p:spPr>
          <a:xfrm>
            <a:off x="7295555" y="2119789"/>
            <a:ext cx="6668333" cy="30480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28×28 pixel greyscale images of handwritten digits</a:t>
            </a:r>
            <a:endParaRPr lang="en-US" sz="1450" dirty="0"/>
          </a:p>
        </p:txBody>
      </p:sp>
      <p:pic>
        <p:nvPicPr>
          <p:cNvPr id="7" name="Image 2" descr="preencoded.png"/>
          <p:cNvPicPr>
            <a:picLocks noChangeAspect="1"/>
          </p:cNvPicPr>
          <p:nvPr/>
        </p:nvPicPr>
        <p:blipFill>
          <a:blip r:embed="rId5"/>
          <a:stretch>
            <a:fillRect/>
          </a:stretch>
        </p:blipFill>
        <p:spPr>
          <a:xfrm>
            <a:off x="6152912" y="2660213"/>
            <a:ext cx="952262" cy="1142643"/>
          </a:xfrm>
          <a:prstGeom prst="rect">
            <a:avLst/>
          </a:prstGeom>
        </p:spPr>
      </p:pic>
      <p:sp>
        <p:nvSpPr>
          <p:cNvPr id="8" name="Text 3"/>
          <p:cNvSpPr/>
          <p:nvPr/>
        </p:nvSpPr>
        <p:spPr>
          <a:xfrm>
            <a:off x="7295555" y="2850594"/>
            <a:ext cx="2380655"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Process</a:t>
            </a:r>
            <a:endParaRPr lang="en-US" sz="1850" dirty="0"/>
          </a:p>
        </p:txBody>
      </p:sp>
      <p:sp>
        <p:nvSpPr>
          <p:cNvPr id="9" name="Text 4"/>
          <p:cNvSpPr/>
          <p:nvPr/>
        </p:nvSpPr>
        <p:spPr>
          <a:xfrm>
            <a:off x="7295555" y="3262432"/>
            <a:ext cx="6668333" cy="30480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Convolutional Neural Network analyses patterns and features</a:t>
            </a:r>
            <a:endParaRPr lang="en-US" sz="1450" dirty="0"/>
          </a:p>
        </p:txBody>
      </p:sp>
      <p:pic>
        <p:nvPicPr>
          <p:cNvPr id="10" name="Image 3" descr="preencoded.png"/>
          <p:cNvPicPr>
            <a:picLocks noChangeAspect="1"/>
          </p:cNvPicPr>
          <p:nvPr/>
        </p:nvPicPr>
        <p:blipFill>
          <a:blip r:embed="rId6"/>
          <a:stretch>
            <a:fillRect/>
          </a:stretch>
        </p:blipFill>
        <p:spPr>
          <a:xfrm>
            <a:off x="6152912" y="3802856"/>
            <a:ext cx="952262" cy="1142643"/>
          </a:xfrm>
          <a:prstGeom prst="rect">
            <a:avLst/>
          </a:prstGeom>
        </p:spPr>
      </p:pic>
      <p:sp>
        <p:nvSpPr>
          <p:cNvPr id="11" name="Text 5"/>
          <p:cNvSpPr/>
          <p:nvPr/>
        </p:nvSpPr>
        <p:spPr>
          <a:xfrm>
            <a:off x="7295555" y="3993237"/>
            <a:ext cx="2380655"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Output</a:t>
            </a:r>
            <a:endParaRPr lang="en-US" sz="1850" dirty="0"/>
          </a:p>
        </p:txBody>
      </p:sp>
      <p:sp>
        <p:nvSpPr>
          <p:cNvPr id="12" name="Text 6"/>
          <p:cNvSpPr/>
          <p:nvPr/>
        </p:nvSpPr>
        <p:spPr>
          <a:xfrm>
            <a:off x="7295555" y="4405074"/>
            <a:ext cx="6668333" cy="30480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Predicted digit classification (0–9) with confidence scores</a:t>
            </a:r>
            <a:endParaRPr lang="en-US" sz="1450" dirty="0"/>
          </a:p>
        </p:txBody>
      </p:sp>
      <p:sp>
        <p:nvSpPr>
          <p:cNvPr id="13" name="Text 7"/>
          <p:cNvSpPr/>
          <p:nvPr/>
        </p:nvSpPr>
        <p:spPr>
          <a:xfrm>
            <a:off x="6152912" y="5350073"/>
            <a:ext cx="2856786" cy="356949"/>
          </a:xfrm>
          <a:prstGeom prst="rect">
            <a:avLst/>
          </a:prstGeom>
          <a:noFill/>
          <a:ln/>
        </p:spPr>
        <p:txBody>
          <a:bodyPr wrap="none" lIns="0" tIns="0" rIns="0" bIns="0" rtlCol="0" anchor="t"/>
          <a:lstStyle/>
          <a:p>
            <a:pPr marL="0" indent="0" algn="l">
              <a:lnSpc>
                <a:spcPts val="2800"/>
              </a:lnSpc>
              <a:buNone/>
            </a:pPr>
            <a:r>
              <a:rPr lang="en-US" sz="2200" b="1" dirty="0">
                <a:solidFill>
                  <a:srgbClr val="000000"/>
                </a:solidFill>
                <a:latin typeface="Inter Bold" pitchFamily="34" charset="0"/>
                <a:ea typeface="Inter Bold" pitchFamily="34" charset="-122"/>
                <a:cs typeface="Inter Bold" pitchFamily="34" charset="-120"/>
              </a:rPr>
              <a:t>The MNIST Dataset</a:t>
            </a:r>
            <a:endParaRPr lang="en-US" sz="2200" dirty="0"/>
          </a:p>
        </p:txBody>
      </p:sp>
      <p:sp>
        <p:nvSpPr>
          <p:cNvPr id="14" name="Text 8"/>
          <p:cNvSpPr/>
          <p:nvPr/>
        </p:nvSpPr>
        <p:spPr>
          <a:xfrm>
            <a:off x="6152912" y="5897404"/>
            <a:ext cx="4500682" cy="152400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 Modified National Institute of Standards and Technology database contains 70,000 images of handwritten digits. Each image is a 28×28 pixel greyscale representation, carefully normalised and centred.</a:t>
            </a:r>
            <a:endParaRPr lang="en-US" sz="1450" dirty="0"/>
          </a:p>
        </p:txBody>
      </p:sp>
      <p:sp>
        <p:nvSpPr>
          <p:cNvPr id="15" name="Text 9"/>
          <p:cNvSpPr/>
          <p:nvPr/>
        </p:nvSpPr>
        <p:spPr>
          <a:xfrm>
            <a:off x="11125795" y="5350073"/>
            <a:ext cx="2380655"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Dataset Split</a:t>
            </a:r>
            <a:endParaRPr lang="en-US" sz="1850" dirty="0"/>
          </a:p>
        </p:txBody>
      </p:sp>
      <p:sp>
        <p:nvSpPr>
          <p:cNvPr id="16" name="Text 10"/>
          <p:cNvSpPr/>
          <p:nvPr/>
        </p:nvSpPr>
        <p:spPr>
          <a:xfrm>
            <a:off x="11125795" y="5838111"/>
            <a:ext cx="2845594" cy="30480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Training set: 60,000 images</a:t>
            </a:r>
            <a:endParaRPr lang="en-US" sz="1450" dirty="0"/>
          </a:p>
        </p:txBody>
      </p:sp>
      <p:sp>
        <p:nvSpPr>
          <p:cNvPr id="17" name="Text 11"/>
          <p:cNvSpPr/>
          <p:nvPr/>
        </p:nvSpPr>
        <p:spPr>
          <a:xfrm>
            <a:off x="11125795" y="6209467"/>
            <a:ext cx="2845594" cy="30480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Testing set: 10,000 images</a:t>
            </a:r>
            <a:endParaRPr lang="en-US" sz="1450" dirty="0"/>
          </a:p>
        </p:txBody>
      </p:sp>
      <p:sp>
        <p:nvSpPr>
          <p:cNvPr id="18" name="Text 12"/>
          <p:cNvSpPr/>
          <p:nvPr/>
        </p:nvSpPr>
        <p:spPr>
          <a:xfrm>
            <a:off x="11125795" y="6580823"/>
            <a:ext cx="2845594" cy="60960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Preprocessing: Pixel normalisation (0–1 range)</a:t>
            </a:r>
            <a:endParaRPr lang="en-US" sz="1450" dirty="0"/>
          </a:p>
        </p:txBody>
      </p:sp>
      <p:sp>
        <p:nvSpPr>
          <p:cNvPr id="19" name="Rectangle 18">
            <a:extLst>
              <a:ext uri="{FF2B5EF4-FFF2-40B4-BE49-F238E27FC236}">
                <a16:creationId xmlns:a16="http://schemas.microsoft.com/office/drawing/2014/main" id="{782898A4-7E5E-7052-A474-525ADEB3CA44}"/>
              </a:ext>
            </a:extLst>
          </p:cNvPr>
          <p:cNvSpPr/>
          <p:nvPr/>
        </p:nvSpPr>
        <p:spPr>
          <a:xfrm>
            <a:off x="11864898" y="7582829"/>
            <a:ext cx="2687443" cy="5464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934"/>
          </a:xfrm>
          <a:prstGeom prst="rect">
            <a:avLst/>
          </a:prstGeom>
        </p:spPr>
      </p:pic>
      <p:sp>
        <p:nvSpPr>
          <p:cNvPr id="3" name="Text 0"/>
          <p:cNvSpPr/>
          <p:nvPr/>
        </p:nvSpPr>
        <p:spPr>
          <a:xfrm>
            <a:off x="6038017" y="433388"/>
            <a:ext cx="8040767" cy="985123"/>
          </a:xfrm>
          <a:prstGeom prst="rect">
            <a:avLst/>
          </a:prstGeom>
          <a:noFill/>
          <a:ln/>
        </p:spPr>
        <p:txBody>
          <a:bodyPr wrap="squar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Understanding Convolutional Neural Networks</a:t>
            </a:r>
            <a:endParaRPr lang="en-US" sz="3100" dirty="0"/>
          </a:p>
        </p:txBody>
      </p:sp>
      <p:sp>
        <p:nvSpPr>
          <p:cNvPr id="4" name="Text 1"/>
          <p:cNvSpPr/>
          <p:nvPr/>
        </p:nvSpPr>
        <p:spPr>
          <a:xfrm>
            <a:off x="6038017" y="1654850"/>
            <a:ext cx="157520" cy="196929"/>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Light" pitchFamily="34" charset="0"/>
                <a:ea typeface="Inter Light" pitchFamily="34" charset="-122"/>
                <a:cs typeface="Inter Light" pitchFamily="34" charset="-120"/>
              </a:rPr>
              <a:t>01</a:t>
            </a:r>
            <a:endParaRPr lang="en-US" sz="1200" dirty="0"/>
          </a:p>
        </p:txBody>
      </p:sp>
      <p:sp>
        <p:nvSpPr>
          <p:cNvPr id="5" name="Shape 2"/>
          <p:cNvSpPr/>
          <p:nvPr/>
        </p:nvSpPr>
        <p:spPr>
          <a:xfrm>
            <a:off x="6038017" y="1899642"/>
            <a:ext cx="8040767" cy="22860"/>
          </a:xfrm>
          <a:prstGeom prst="rect">
            <a:avLst/>
          </a:prstGeom>
          <a:solidFill>
            <a:srgbClr val="4950BC"/>
          </a:solidFill>
          <a:ln/>
        </p:spPr>
      </p:sp>
      <p:sp>
        <p:nvSpPr>
          <p:cNvPr id="6" name="Text 3"/>
          <p:cNvSpPr/>
          <p:nvPr/>
        </p:nvSpPr>
        <p:spPr>
          <a:xfrm>
            <a:off x="6038017" y="2024063"/>
            <a:ext cx="2025372" cy="246221"/>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Convolutional Layers</a:t>
            </a:r>
            <a:endParaRPr lang="en-US" sz="1550" dirty="0"/>
          </a:p>
        </p:txBody>
      </p:sp>
      <p:sp>
        <p:nvSpPr>
          <p:cNvPr id="7" name="Text 4"/>
          <p:cNvSpPr/>
          <p:nvPr/>
        </p:nvSpPr>
        <p:spPr>
          <a:xfrm>
            <a:off x="6038017" y="2364819"/>
            <a:ext cx="8040767" cy="252174"/>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Extract spatial features using filters that detect edges, curves, and patterns across the image</a:t>
            </a:r>
            <a:endParaRPr lang="en-US" sz="1200" dirty="0"/>
          </a:p>
        </p:txBody>
      </p:sp>
      <p:sp>
        <p:nvSpPr>
          <p:cNvPr id="8" name="Text 5"/>
          <p:cNvSpPr/>
          <p:nvPr/>
        </p:nvSpPr>
        <p:spPr>
          <a:xfrm>
            <a:off x="6038017" y="2892623"/>
            <a:ext cx="157520" cy="196929"/>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Light" pitchFamily="34" charset="0"/>
                <a:ea typeface="Inter Light" pitchFamily="34" charset="-122"/>
                <a:cs typeface="Inter Light" pitchFamily="34" charset="-120"/>
              </a:rPr>
              <a:t>02</a:t>
            </a:r>
            <a:endParaRPr lang="en-US" sz="1200" dirty="0"/>
          </a:p>
        </p:txBody>
      </p:sp>
      <p:sp>
        <p:nvSpPr>
          <p:cNvPr id="9" name="Shape 6"/>
          <p:cNvSpPr/>
          <p:nvPr/>
        </p:nvSpPr>
        <p:spPr>
          <a:xfrm>
            <a:off x="6038017" y="3137416"/>
            <a:ext cx="8040767" cy="22860"/>
          </a:xfrm>
          <a:prstGeom prst="rect">
            <a:avLst/>
          </a:prstGeom>
          <a:solidFill>
            <a:srgbClr val="4950BC"/>
          </a:solidFill>
          <a:ln/>
        </p:spPr>
      </p:sp>
      <p:sp>
        <p:nvSpPr>
          <p:cNvPr id="10" name="Text 7"/>
          <p:cNvSpPr/>
          <p:nvPr/>
        </p:nvSpPr>
        <p:spPr>
          <a:xfrm>
            <a:off x="6038017" y="3261836"/>
            <a:ext cx="1979057" cy="246221"/>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Activation Functions</a:t>
            </a:r>
            <a:endParaRPr lang="en-US" sz="1550" dirty="0"/>
          </a:p>
        </p:txBody>
      </p:sp>
      <p:sp>
        <p:nvSpPr>
          <p:cNvPr id="11" name="Text 8"/>
          <p:cNvSpPr/>
          <p:nvPr/>
        </p:nvSpPr>
        <p:spPr>
          <a:xfrm>
            <a:off x="6038017" y="3602593"/>
            <a:ext cx="8040767" cy="252174"/>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ReLU (Rectified Linear Unit) introduces non-linearity, enabling the network to learn complex patterns</a:t>
            </a:r>
            <a:endParaRPr lang="en-US" sz="1200" dirty="0"/>
          </a:p>
        </p:txBody>
      </p:sp>
      <p:sp>
        <p:nvSpPr>
          <p:cNvPr id="12" name="Text 9"/>
          <p:cNvSpPr/>
          <p:nvPr/>
        </p:nvSpPr>
        <p:spPr>
          <a:xfrm>
            <a:off x="6038017" y="4130397"/>
            <a:ext cx="157520" cy="196929"/>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Light" pitchFamily="34" charset="0"/>
                <a:ea typeface="Inter Light" pitchFamily="34" charset="-122"/>
                <a:cs typeface="Inter Light" pitchFamily="34" charset="-120"/>
              </a:rPr>
              <a:t>03</a:t>
            </a:r>
            <a:endParaRPr lang="en-US" sz="1200" dirty="0"/>
          </a:p>
        </p:txBody>
      </p:sp>
      <p:sp>
        <p:nvSpPr>
          <p:cNvPr id="13" name="Shape 10"/>
          <p:cNvSpPr/>
          <p:nvPr/>
        </p:nvSpPr>
        <p:spPr>
          <a:xfrm>
            <a:off x="6038017" y="4375190"/>
            <a:ext cx="8040767" cy="22860"/>
          </a:xfrm>
          <a:prstGeom prst="rect">
            <a:avLst/>
          </a:prstGeom>
          <a:solidFill>
            <a:srgbClr val="4950BC"/>
          </a:solidFill>
          <a:ln/>
        </p:spPr>
      </p:sp>
      <p:sp>
        <p:nvSpPr>
          <p:cNvPr id="14" name="Text 11"/>
          <p:cNvSpPr/>
          <p:nvPr/>
        </p:nvSpPr>
        <p:spPr>
          <a:xfrm>
            <a:off x="6038017" y="4499610"/>
            <a:ext cx="1970127" cy="246221"/>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Pooling Layers</a:t>
            </a:r>
            <a:endParaRPr lang="en-US" sz="1550" dirty="0"/>
          </a:p>
        </p:txBody>
      </p:sp>
      <p:sp>
        <p:nvSpPr>
          <p:cNvPr id="15" name="Text 12"/>
          <p:cNvSpPr/>
          <p:nvPr/>
        </p:nvSpPr>
        <p:spPr>
          <a:xfrm>
            <a:off x="6038017" y="4840367"/>
            <a:ext cx="8040767" cy="252174"/>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Reduce dimensionality whilst retaining crucial features, making the model more efficient and robust</a:t>
            </a:r>
            <a:endParaRPr lang="en-US" sz="1200" dirty="0"/>
          </a:p>
        </p:txBody>
      </p:sp>
      <p:sp>
        <p:nvSpPr>
          <p:cNvPr id="16" name="Text 13"/>
          <p:cNvSpPr/>
          <p:nvPr/>
        </p:nvSpPr>
        <p:spPr>
          <a:xfrm>
            <a:off x="6038017" y="5368171"/>
            <a:ext cx="157520" cy="196929"/>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Light" pitchFamily="34" charset="0"/>
                <a:ea typeface="Inter Light" pitchFamily="34" charset="-122"/>
                <a:cs typeface="Inter Light" pitchFamily="34" charset="-120"/>
              </a:rPr>
              <a:t>04</a:t>
            </a:r>
            <a:endParaRPr lang="en-US" sz="1200" dirty="0"/>
          </a:p>
        </p:txBody>
      </p:sp>
      <p:sp>
        <p:nvSpPr>
          <p:cNvPr id="17" name="Shape 14"/>
          <p:cNvSpPr/>
          <p:nvPr/>
        </p:nvSpPr>
        <p:spPr>
          <a:xfrm>
            <a:off x="6038017" y="5612963"/>
            <a:ext cx="8040767" cy="22860"/>
          </a:xfrm>
          <a:prstGeom prst="rect">
            <a:avLst/>
          </a:prstGeom>
          <a:solidFill>
            <a:srgbClr val="4950BC"/>
          </a:solidFill>
          <a:ln/>
        </p:spPr>
      </p:sp>
      <p:sp>
        <p:nvSpPr>
          <p:cNvPr id="18" name="Text 15"/>
          <p:cNvSpPr/>
          <p:nvPr/>
        </p:nvSpPr>
        <p:spPr>
          <a:xfrm>
            <a:off x="6038017" y="5737384"/>
            <a:ext cx="2253734" cy="246221"/>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Fully Connected Layers</a:t>
            </a:r>
            <a:endParaRPr lang="en-US" sz="1550" dirty="0"/>
          </a:p>
        </p:txBody>
      </p:sp>
      <p:sp>
        <p:nvSpPr>
          <p:cNvPr id="19" name="Text 16"/>
          <p:cNvSpPr/>
          <p:nvPr/>
        </p:nvSpPr>
        <p:spPr>
          <a:xfrm>
            <a:off x="6038017" y="6078141"/>
            <a:ext cx="8040767" cy="252174"/>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Combine extracted features to make final classification decisions with softmax activation</a:t>
            </a:r>
            <a:endParaRPr lang="en-US" sz="1200" dirty="0"/>
          </a:p>
        </p:txBody>
      </p:sp>
      <p:sp>
        <p:nvSpPr>
          <p:cNvPr id="20" name="Shape 17"/>
          <p:cNvSpPr/>
          <p:nvPr/>
        </p:nvSpPr>
        <p:spPr>
          <a:xfrm>
            <a:off x="6038017" y="6625709"/>
            <a:ext cx="8040767" cy="1173837"/>
          </a:xfrm>
          <a:prstGeom prst="roundRect">
            <a:avLst>
              <a:gd name="adj" fmla="val 5640"/>
            </a:avLst>
          </a:prstGeom>
          <a:solidFill>
            <a:srgbClr val="C7C9EA"/>
          </a:solidFill>
          <a:ln/>
        </p:spPr>
      </p:sp>
      <p:pic>
        <p:nvPicPr>
          <p:cNvPr id="21" name="Image 1" descr="preencoded.png"/>
          <p:cNvPicPr>
            <a:picLocks noChangeAspect="1"/>
          </p:cNvPicPr>
          <p:nvPr/>
        </p:nvPicPr>
        <p:blipFill>
          <a:blip r:embed="rId4"/>
          <a:stretch>
            <a:fillRect/>
          </a:stretch>
        </p:blipFill>
        <p:spPr>
          <a:xfrm>
            <a:off x="6195536" y="6867525"/>
            <a:ext cx="196929" cy="157520"/>
          </a:xfrm>
          <a:prstGeom prst="rect">
            <a:avLst/>
          </a:prstGeom>
        </p:spPr>
      </p:pic>
      <p:sp>
        <p:nvSpPr>
          <p:cNvPr id="22" name="Text 18"/>
          <p:cNvSpPr/>
          <p:nvPr/>
        </p:nvSpPr>
        <p:spPr>
          <a:xfrm>
            <a:off x="6549985" y="6822519"/>
            <a:ext cx="7371278" cy="756523"/>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Inter" pitchFamily="34" charset="0"/>
                <a:ea typeface="Inter" pitchFamily="34" charset="-122"/>
                <a:cs typeface="Inter" pitchFamily="34" charset="-120"/>
              </a:rPr>
              <a:t>Why CNNs Excel at Image Classification:</a:t>
            </a:r>
            <a:r>
              <a:rPr lang="en-US" sz="1200" dirty="0">
                <a:solidFill>
                  <a:srgbClr val="000000"/>
                </a:solidFill>
                <a:latin typeface="Inter" pitchFamily="34" charset="0"/>
                <a:ea typeface="Inter" pitchFamily="34" charset="-122"/>
                <a:cs typeface="Inter" pitchFamily="34" charset="-120"/>
              </a:rPr>
              <a:t> Unlike traditional neural networks, CNNs preserve spatial relationships between pixels, automatically learning hierarchical feature representations from raw image data without manual feature engineering.</a:t>
            </a:r>
            <a:endParaRPr lang="en-US" sz="1200" dirty="0"/>
          </a:p>
        </p:txBody>
      </p:sp>
      <p:sp>
        <p:nvSpPr>
          <p:cNvPr id="23" name="Rectangle 22">
            <a:extLst>
              <a:ext uri="{FF2B5EF4-FFF2-40B4-BE49-F238E27FC236}">
                <a16:creationId xmlns:a16="http://schemas.microsoft.com/office/drawing/2014/main" id="{C72040A0-4CF1-361C-BF12-43B514B22C02}"/>
              </a:ext>
            </a:extLst>
          </p:cNvPr>
          <p:cNvSpPr/>
          <p:nvPr/>
        </p:nvSpPr>
        <p:spPr>
          <a:xfrm>
            <a:off x="11864898" y="7799545"/>
            <a:ext cx="2687443" cy="32969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12230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Model Architecture &amp; Training</a:t>
            </a:r>
            <a:endParaRPr lang="en-US" sz="2200" dirty="0"/>
          </a:p>
        </p:txBody>
      </p:sp>
      <p:sp>
        <p:nvSpPr>
          <p:cNvPr id="3" name="Text 1"/>
          <p:cNvSpPr/>
          <p:nvPr/>
        </p:nvSpPr>
        <p:spPr>
          <a:xfrm>
            <a:off x="396835" y="949523"/>
            <a:ext cx="1794272"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Network Architecture</a:t>
            </a:r>
            <a:endParaRPr lang="en-US" sz="1300" dirty="0"/>
          </a:p>
        </p:txBody>
      </p:sp>
      <p:sp>
        <p:nvSpPr>
          <p:cNvPr id="4" name="Shape 2"/>
          <p:cNvSpPr/>
          <p:nvPr/>
        </p:nvSpPr>
        <p:spPr>
          <a:xfrm>
            <a:off x="396835" y="1289685"/>
            <a:ext cx="6074331" cy="2809875"/>
          </a:xfrm>
          <a:prstGeom prst="roundRect">
            <a:avLst>
              <a:gd name="adj" fmla="val 1695"/>
            </a:avLst>
          </a:prstGeom>
          <a:solidFill>
            <a:srgbClr val="DADBF1"/>
          </a:solidFill>
          <a:ln w="7620">
            <a:solidFill>
              <a:srgbClr val="C0C1D7"/>
            </a:solidFill>
            <a:prstDash val="solid"/>
          </a:ln>
        </p:spPr>
      </p:sp>
      <p:sp>
        <p:nvSpPr>
          <p:cNvPr id="5" name="Shape 3"/>
          <p:cNvSpPr/>
          <p:nvPr/>
        </p:nvSpPr>
        <p:spPr>
          <a:xfrm>
            <a:off x="404455" y="1297305"/>
            <a:ext cx="6059091" cy="698659"/>
          </a:xfrm>
          <a:prstGeom prst="roundRect">
            <a:avLst>
              <a:gd name="adj" fmla="val 6818"/>
            </a:avLst>
          </a:prstGeom>
          <a:solidFill>
            <a:srgbClr val="DADBF1"/>
          </a:solidFill>
          <a:ln/>
        </p:spPr>
      </p:sp>
      <p:sp>
        <p:nvSpPr>
          <p:cNvPr id="6" name="Text 4"/>
          <p:cNvSpPr/>
          <p:nvPr/>
        </p:nvSpPr>
        <p:spPr>
          <a:xfrm>
            <a:off x="517803" y="1410653"/>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Conv2D + ReLU</a:t>
            </a:r>
            <a:endParaRPr lang="en-US" sz="1100" dirty="0"/>
          </a:p>
        </p:txBody>
      </p:sp>
      <p:sp>
        <p:nvSpPr>
          <p:cNvPr id="7" name="Text 5"/>
          <p:cNvSpPr/>
          <p:nvPr/>
        </p:nvSpPr>
        <p:spPr>
          <a:xfrm>
            <a:off x="517803" y="1701165"/>
            <a:ext cx="58323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Feature extraction</a:t>
            </a:r>
            <a:endParaRPr lang="en-US" sz="850" dirty="0"/>
          </a:p>
        </p:txBody>
      </p:sp>
      <p:sp>
        <p:nvSpPr>
          <p:cNvPr id="8" name="Shape 6"/>
          <p:cNvSpPr/>
          <p:nvPr/>
        </p:nvSpPr>
        <p:spPr>
          <a:xfrm>
            <a:off x="404455" y="1995964"/>
            <a:ext cx="6059091" cy="698659"/>
          </a:xfrm>
          <a:prstGeom prst="rect">
            <a:avLst/>
          </a:prstGeom>
          <a:solidFill>
            <a:srgbClr val="DADBF1"/>
          </a:solidFill>
          <a:ln/>
        </p:spPr>
      </p:sp>
      <p:sp>
        <p:nvSpPr>
          <p:cNvPr id="9" name="Shape 7"/>
          <p:cNvSpPr/>
          <p:nvPr/>
        </p:nvSpPr>
        <p:spPr>
          <a:xfrm>
            <a:off x="404455" y="1995964"/>
            <a:ext cx="6059091" cy="15240"/>
          </a:xfrm>
          <a:prstGeom prst="roundRect">
            <a:avLst>
              <a:gd name="adj" fmla="val 312558"/>
            </a:avLst>
          </a:prstGeom>
          <a:solidFill>
            <a:srgbClr val="C0C1D7"/>
          </a:solidFill>
          <a:ln/>
        </p:spPr>
      </p:sp>
      <p:sp>
        <p:nvSpPr>
          <p:cNvPr id="10" name="Text 8"/>
          <p:cNvSpPr/>
          <p:nvPr/>
        </p:nvSpPr>
        <p:spPr>
          <a:xfrm>
            <a:off x="517803" y="210931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MaxPooling</a:t>
            </a:r>
            <a:endParaRPr lang="en-US" sz="1100" dirty="0"/>
          </a:p>
        </p:txBody>
      </p:sp>
      <p:sp>
        <p:nvSpPr>
          <p:cNvPr id="11" name="Text 9"/>
          <p:cNvSpPr/>
          <p:nvPr/>
        </p:nvSpPr>
        <p:spPr>
          <a:xfrm>
            <a:off x="517803" y="2399824"/>
            <a:ext cx="58323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Dimension reduction</a:t>
            </a:r>
            <a:endParaRPr lang="en-US" sz="850" dirty="0"/>
          </a:p>
        </p:txBody>
      </p:sp>
      <p:sp>
        <p:nvSpPr>
          <p:cNvPr id="12" name="Shape 10"/>
          <p:cNvSpPr/>
          <p:nvPr/>
        </p:nvSpPr>
        <p:spPr>
          <a:xfrm>
            <a:off x="404455" y="2694623"/>
            <a:ext cx="6059091" cy="698659"/>
          </a:xfrm>
          <a:prstGeom prst="rect">
            <a:avLst/>
          </a:prstGeom>
          <a:solidFill>
            <a:srgbClr val="DADBF1"/>
          </a:solidFill>
          <a:ln/>
        </p:spPr>
      </p:sp>
      <p:sp>
        <p:nvSpPr>
          <p:cNvPr id="13" name="Shape 11"/>
          <p:cNvSpPr/>
          <p:nvPr/>
        </p:nvSpPr>
        <p:spPr>
          <a:xfrm>
            <a:off x="404455" y="2694623"/>
            <a:ext cx="6059091" cy="15240"/>
          </a:xfrm>
          <a:prstGeom prst="roundRect">
            <a:avLst>
              <a:gd name="adj" fmla="val 312558"/>
            </a:avLst>
          </a:prstGeom>
          <a:solidFill>
            <a:srgbClr val="C0C1D7"/>
          </a:solidFill>
          <a:ln/>
        </p:spPr>
      </p:sp>
      <p:sp>
        <p:nvSpPr>
          <p:cNvPr id="14" name="Text 12"/>
          <p:cNvSpPr/>
          <p:nvPr/>
        </p:nvSpPr>
        <p:spPr>
          <a:xfrm>
            <a:off x="517803" y="2807970"/>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Flatten</a:t>
            </a:r>
            <a:endParaRPr lang="en-US" sz="1100" dirty="0"/>
          </a:p>
        </p:txBody>
      </p:sp>
      <p:sp>
        <p:nvSpPr>
          <p:cNvPr id="15" name="Text 13"/>
          <p:cNvSpPr/>
          <p:nvPr/>
        </p:nvSpPr>
        <p:spPr>
          <a:xfrm>
            <a:off x="517803" y="3098483"/>
            <a:ext cx="58323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Vector conversion</a:t>
            </a:r>
            <a:endParaRPr lang="en-US" sz="850" dirty="0"/>
          </a:p>
        </p:txBody>
      </p:sp>
      <p:sp>
        <p:nvSpPr>
          <p:cNvPr id="16" name="Shape 14"/>
          <p:cNvSpPr/>
          <p:nvPr/>
        </p:nvSpPr>
        <p:spPr>
          <a:xfrm>
            <a:off x="404455" y="3393281"/>
            <a:ext cx="6059091" cy="698659"/>
          </a:xfrm>
          <a:prstGeom prst="rect">
            <a:avLst/>
          </a:prstGeom>
          <a:solidFill>
            <a:srgbClr val="DADBF1"/>
          </a:solidFill>
          <a:ln/>
        </p:spPr>
      </p:sp>
      <p:sp>
        <p:nvSpPr>
          <p:cNvPr id="17" name="Shape 15"/>
          <p:cNvSpPr/>
          <p:nvPr/>
        </p:nvSpPr>
        <p:spPr>
          <a:xfrm>
            <a:off x="404455" y="3393281"/>
            <a:ext cx="6059091" cy="15240"/>
          </a:xfrm>
          <a:prstGeom prst="roundRect">
            <a:avLst>
              <a:gd name="adj" fmla="val 312558"/>
            </a:avLst>
          </a:prstGeom>
          <a:solidFill>
            <a:srgbClr val="C0C1D7"/>
          </a:solidFill>
          <a:ln/>
        </p:spPr>
      </p:sp>
      <p:sp>
        <p:nvSpPr>
          <p:cNvPr id="18" name="Text 16"/>
          <p:cNvSpPr/>
          <p:nvPr/>
        </p:nvSpPr>
        <p:spPr>
          <a:xfrm>
            <a:off x="517803" y="3506629"/>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Dense + Softmax</a:t>
            </a:r>
            <a:endParaRPr lang="en-US" sz="1100" dirty="0"/>
          </a:p>
        </p:txBody>
      </p:sp>
      <p:sp>
        <p:nvSpPr>
          <p:cNvPr id="19" name="Text 17"/>
          <p:cNvSpPr/>
          <p:nvPr/>
        </p:nvSpPr>
        <p:spPr>
          <a:xfrm>
            <a:off x="517803" y="3797141"/>
            <a:ext cx="58323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Classification</a:t>
            </a:r>
            <a:endParaRPr lang="en-US" sz="850" dirty="0"/>
          </a:p>
        </p:txBody>
      </p:sp>
      <p:sp>
        <p:nvSpPr>
          <p:cNvPr id="20" name="Text 18"/>
          <p:cNvSpPr/>
          <p:nvPr/>
        </p:nvSpPr>
        <p:spPr>
          <a:xfrm>
            <a:off x="396835" y="4227076"/>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Inter Bold" pitchFamily="34" charset="0"/>
                <a:ea typeface="Inter Bold" pitchFamily="34" charset="-122"/>
                <a:cs typeface="Inter Bold" pitchFamily="34" charset="-120"/>
              </a:rPr>
              <a:t>Layer Purposes</a:t>
            </a:r>
            <a:endParaRPr lang="en-US" sz="1100" dirty="0"/>
          </a:p>
        </p:txBody>
      </p:sp>
      <p:sp>
        <p:nvSpPr>
          <p:cNvPr id="21" name="Text 19"/>
          <p:cNvSpPr/>
          <p:nvPr/>
        </p:nvSpPr>
        <p:spPr>
          <a:xfrm>
            <a:off x="396835" y="4517588"/>
            <a:ext cx="6074331"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72525"/>
                </a:solidFill>
                <a:latin typeface="Inter" pitchFamily="34" charset="0"/>
                <a:ea typeface="Inter" pitchFamily="34" charset="-122"/>
                <a:cs typeface="Inter" pitchFamily="34" charset="-120"/>
              </a:rPr>
              <a:t>Conv2D:</a:t>
            </a:r>
            <a:r>
              <a:rPr lang="en-US" sz="850" dirty="0">
                <a:solidFill>
                  <a:srgbClr val="272525"/>
                </a:solidFill>
                <a:latin typeface="Inter" pitchFamily="34" charset="0"/>
                <a:ea typeface="Inter" pitchFamily="34" charset="-122"/>
                <a:cs typeface="Inter" pitchFamily="34" charset="-120"/>
              </a:rPr>
              <a:t> Applies learnable filters to detect features</a:t>
            </a:r>
            <a:endParaRPr lang="en-US" sz="850" dirty="0"/>
          </a:p>
        </p:txBody>
      </p:sp>
      <p:sp>
        <p:nvSpPr>
          <p:cNvPr id="22" name="Text 20"/>
          <p:cNvSpPr/>
          <p:nvPr/>
        </p:nvSpPr>
        <p:spPr>
          <a:xfrm>
            <a:off x="396835" y="4738688"/>
            <a:ext cx="6074331"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72525"/>
                </a:solidFill>
                <a:latin typeface="Inter" pitchFamily="34" charset="0"/>
                <a:ea typeface="Inter" pitchFamily="34" charset="-122"/>
                <a:cs typeface="Inter" pitchFamily="34" charset="-120"/>
              </a:rPr>
              <a:t>MaxPooling:</a:t>
            </a:r>
            <a:r>
              <a:rPr lang="en-US" sz="850" dirty="0">
                <a:solidFill>
                  <a:srgbClr val="272525"/>
                </a:solidFill>
                <a:latin typeface="Inter" pitchFamily="34" charset="0"/>
                <a:ea typeface="Inter" pitchFamily="34" charset="-122"/>
                <a:cs typeface="Inter" pitchFamily="34" charset="-120"/>
              </a:rPr>
              <a:t> Downsamples feature maps</a:t>
            </a:r>
            <a:endParaRPr lang="en-US" sz="850" dirty="0"/>
          </a:p>
        </p:txBody>
      </p:sp>
      <p:sp>
        <p:nvSpPr>
          <p:cNvPr id="23" name="Text 21"/>
          <p:cNvSpPr/>
          <p:nvPr/>
        </p:nvSpPr>
        <p:spPr>
          <a:xfrm>
            <a:off x="396835" y="4959787"/>
            <a:ext cx="6074331"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72525"/>
                </a:solidFill>
                <a:latin typeface="Inter" pitchFamily="34" charset="0"/>
                <a:ea typeface="Inter" pitchFamily="34" charset="-122"/>
                <a:cs typeface="Inter" pitchFamily="34" charset="-120"/>
              </a:rPr>
              <a:t>Flatten:</a:t>
            </a:r>
            <a:r>
              <a:rPr lang="en-US" sz="850" dirty="0">
                <a:solidFill>
                  <a:srgbClr val="272525"/>
                </a:solidFill>
                <a:latin typeface="Inter" pitchFamily="34" charset="0"/>
                <a:ea typeface="Inter" pitchFamily="34" charset="-122"/>
                <a:cs typeface="Inter" pitchFamily="34" charset="-120"/>
              </a:rPr>
              <a:t> Converts 2D features to 1D vector</a:t>
            </a:r>
            <a:endParaRPr lang="en-US" sz="850" dirty="0"/>
          </a:p>
        </p:txBody>
      </p:sp>
      <p:sp>
        <p:nvSpPr>
          <p:cNvPr id="24" name="Text 22"/>
          <p:cNvSpPr/>
          <p:nvPr/>
        </p:nvSpPr>
        <p:spPr>
          <a:xfrm>
            <a:off x="396835" y="5180886"/>
            <a:ext cx="6074331"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72525"/>
                </a:solidFill>
                <a:latin typeface="Inter" pitchFamily="34" charset="0"/>
                <a:ea typeface="Inter" pitchFamily="34" charset="-122"/>
                <a:cs typeface="Inter" pitchFamily="34" charset="-120"/>
              </a:rPr>
              <a:t>Dense:</a:t>
            </a:r>
            <a:r>
              <a:rPr lang="en-US" sz="850" dirty="0">
                <a:solidFill>
                  <a:srgbClr val="272525"/>
                </a:solidFill>
                <a:latin typeface="Inter" pitchFamily="34" charset="0"/>
                <a:ea typeface="Inter" pitchFamily="34" charset="-122"/>
                <a:cs typeface="Inter" pitchFamily="34" charset="-120"/>
              </a:rPr>
              <a:t> Fully connected classification layer</a:t>
            </a:r>
            <a:endParaRPr lang="en-US" sz="850" dirty="0"/>
          </a:p>
        </p:txBody>
      </p:sp>
      <p:sp>
        <p:nvSpPr>
          <p:cNvPr id="25" name="Text 23"/>
          <p:cNvSpPr/>
          <p:nvPr/>
        </p:nvSpPr>
        <p:spPr>
          <a:xfrm>
            <a:off x="396835" y="5401985"/>
            <a:ext cx="6074331"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72525"/>
                </a:solidFill>
                <a:latin typeface="Inter" pitchFamily="34" charset="0"/>
                <a:ea typeface="Inter" pitchFamily="34" charset="-122"/>
                <a:cs typeface="Inter" pitchFamily="34" charset="-120"/>
              </a:rPr>
              <a:t>Softmax:</a:t>
            </a:r>
            <a:r>
              <a:rPr lang="en-US" sz="850" dirty="0">
                <a:solidFill>
                  <a:srgbClr val="272525"/>
                </a:solidFill>
                <a:latin typeface="Inter" pitchFamily="34" charset="0"/>
                <a:ea typeface="Inter" pitchFamily="34" charset="-122"/>
                <a:cs typeface="Inter" pitchFamily="34" charset="-120"/>
              </a:rPr>
              <a:t> Produces probability distribution</a:t>
            </a:r>
            <a:endParaRPr lang="en-US" sz="850" dirty="0"/>
          </a:p>
        </p:txBody>
      </p:sp>
      <p:sp>
        <p:nvSpPr>
          <p:cNvPr id="26" name="Text 24"/>
          <p:cNvSpPr/>
          <p:nvPr/>
        </p:nvSpPr>
        <p:spPr>
          <a:xfrm>
            <a:off x="6755487" y="949523"/>
            <a:ext cx="1869400"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Training Configuration</a:t>
            </a:r>
            <a:endParaRPr lang="en-US" sz="1300" dirty="0"/>
          </a:p>
        </p:txBody>
      </p:sp>
      <p:sp>
        <p:nvSpPr>
          <p:cNvPr id="27" name="Shape 25"/>
          <p:cNvSpPr/>
          <p:nvPr/>
        </p:nvSpPr>
        <p:spPr>
          <a:xfrm>
            <a:off x="6755487" y="1289685"/>
            <a:ext cx="7485578" cy="1392436"/>
          </a:xfrm>
          <a:prstGeom prst="roundRect">
            <a:avLst>
              <a:gd name="adj" fmla="val 3421"/>
            </a:avLst>
          </a:prstGeom>
          <a:solidFill>
            <a:srgbClr val="FFFFFF"/>
          </a:solidFill>
          <a:ln w="15240">
            <a:solidFill>
              <a:srgbClr val="C0C1D7"/>
            </a:solidFill>
            <a:prstDash val="solid"/>
          </a:ln>
        </p:spPr>
      </p:sp>
      <p:sp>
        <p:nvSpPr>
          <p:cNvPr id="28" name="Text 26"/>
          <p:cNvSpPr/>
          <p:nvPr/>
        </p:nvSpPr>
        <p:spPr>
          <a:xfrm>
            <a:off x="6884075" y="1418273"/>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Hyperparameters</a:t>
            </a:r>
            <a:endParaRPr lang="en-US" sz="1100" dirty="0"/>
          </a:p>
        </p:txBody>
      </p:sp>
      <p:sp>
        <p:nvSpPr>
          <p:cNvPr id="29" name="Text 27"/>
          <p:cNvSpPr/>
          <p:nvPr/>
        </p:nvSpPr>
        <p:spPr>
          <a:xfrm>
            <a:off x="6884075" y="1708785"/>
            <a:ext cx="7228403"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Epochs: 10–15</a:t>
            </a:r>
            <a:endParaRPr lang="en-US" sz="850" dirty="0"/>
          </a:p>
        </p:txBody>
      </p:sp>
      <p:sp>
        <p:nvSpPr>
          <p:cNvPr id="30" name="Text 28"/>
          <p:cNvSpPr/>
          <p:nvPr/>
        </p:nvSpPr>
        <p:spPr>
          <a:xfrm>
            <a:off x="6884075" y="1929884"/>
            <a:ext cx="7228403"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Batch size: 128</a:t>
            </a:r>
            <a:endParaRPr lang="en-US" sz="850" dirty="0"/>
          </a:p>
        </p:txBody>
      </p:sp>
      <p:sp>
        <p:nvSpPr>
          <p:cNvPr id="31" name="Text 29"/>
          <p:cNvSpPr/>
          <p:nvPr/>
        </p:nvSpPr>
        <p:spPr>
          <a:xfrm>
            <a:off x="6884075" y="2150983"/>
            <a:ext cx="7228403"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Optimiser: Adam</a:t>
            </a:r>
            <a:endParaRPr lang="en-US" sz="850" dirty="0"/>
          </a:p>
        </p:txBody>
      </p:sp>
      <p:sp>
        <p:nvSpPr>
          <p:cNvPr id="32" name="Text 30"/>
          <p:cNvSpPr/>
          <p:nvPr/>
        </p:nvSpPr>
        <p:spPr>
          <a:xfrm>
            <a:off x="6884075" y="2372082"/>
            <a:ext cx="7228403"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Learning rate: 0.001</a:t>
            </a:r>
            <a:endParaRPr lang="en-US" sz="850" dirty="0"/>
          </a:p>
        </p:txBody>
      </p:sp>
      <p:sp>
        <p:nvSpPr>
          <p:cNvPr id="33" name="Shape 31"/>
          <p:cNvSpPr/>
          <p:nvPr/>
        </p:nvSpPr>
        <p:spPr>
          <a:xfrm>
            <a:off x="6755487" y="2795468"/>
            <a:ext cx="7485578" cy="729139"/>
          </a:xfrm>
          <a:prstGeom prst="roundRect">
            <a:avLst>
              <a:gd name="adj" fmla="val 6533"/>
            </a:avLst>
          </a:prstGeom>
          <a:solidFill>
            <a:srgbClr val="FFFFFF"/>
          </a:solidFill>
          <a:ln w="15240">
            <a:solidFill>
              <a:srgbClr val="C0C1D7"/>
            </a:solidFill>
            <a:prstDash val="solid"/>
          </a:ln>
        </p:spPr>
      </p:sp>
      <p:sp>
        <p:nvSpPr>
          <p:cNvPr id="34" name="Text 32"/>
          <p:cNvSpPr/>
          <p:nvPr/>
        </p:nvSpPr>
        <p:spPr>
          <a:xfrm>
            <a:off x="6884075" y="2924056"/>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Loss Function</a:t>
            </a:r>
            <a:endParaRPr lang="en-US" sz="1100" dirty="0"/>
          </a:p>
        </p:txBody>
      </p:sp>
      <p:sp>
        <p:nvSpPr>
          <p:cNvPr id="35" name="Text 33"/>
          <p:cNvSpPr/>
          <p:nvPr/>
        </p:nvSpPr>
        <p:spPr>
          <a:xfrm>
            <a:off x="6884075" y="3214568"/>
            <a:ext cx="722840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Categorical cross-entropy measures prediction error, guiding weight adjustments during backpropagation</a:t>
            </a:r>
            <a:endParaRPr lang="en-US" sz="850" dirty="0"/>
          </a:p>
        </p:txBody>
      </p:sp>
      <p:sp>
        <p:nvSpPr>
          <p:cNvPr id="37" name="Text 34"/>
          <p:cNvSpPr/>
          <p:nvPr/>
        </p:nvSpPr>
        <p:spPr>
          <a:xfrm>
            <a:off x="6755487" y="11094720"/>
            <a:ext cx="3671888" cy="374213"/>
          </a:xfrm>
          <a:prstGeom prst="rect">
            <a:avLst/>
          </a:prstGeom>
          <a:noFill/>
          <a:ln/>
        </p:spPr>
        <p:txBody>
          <a:bodyPr wrap="none" lIns="0" tIns="0" rIns="0" bIns="0" rtlCol="0" anchor="t"/>
          <a:lstStyle/>
          <a:p>
            <a:pPr marL="0" indent="0" algn="ctr">
              <a:lnSpc>
                <a:spcPts val="2900"/>
              </a:lnSpc>
              <a:buNone/>
            </a:pPr>
            <a:r>
              <a:rPr lang="en-US" sz="2900" b="1" dirty="0">
                <a:solidFill>
                  <a:srgbClr val="272525"/>
                </a:solidFill>
                <a:latin typeface="Inter Bold" pitchFamily="34" charset="0"/>
                <a:ea typeface="Inter Bold" pitchFamily="34" charset="-122"/>
                <a:cs typeface="Inter Bold" pitchFamily="34" charset="-120"/>
              </a:rPr>
              <a:t>98%</a:t>
            </a:r>
            <a:endParaRPr lang="en-US" sz="2900" dirty="0"/>
          </a:p>
        </p:txBody>
      </p:sp>
      <p:sp>
        <p:nvSpPr>
          <p:cNvPr id="38" name="Text 35"/>
          <p:cNvSpPr/>
          <p:nvPr/>
        </p:nvSpPr>
        <p:spPr>
          <a:xfrm>
            <a:off x="7882652" y="11610618"/>
            <a:ext cx="1417558" cy="177165"/>
          </a:xfrm>
          <a:prstGeom prst="rect">
            <a:avLst/>
          </a:prstGeom>
          <a:noFill/>
          <a:ln/>
        </p:spPr>
        <p:txBody>
          <a:bodyPr wrap="none" lIns="0" tIns="0" rIns="0" bIns="0" rtlCol="0" anchor="t"/>
          <a:lstStyle/>
          <a:p>
            <a:pPr marL="0" indent="0" algn="ctr">
              <a:lnSpc>
                <a:spcPts val="1350"/>
              </a:lnSpc>
              <a:buNone/>
            </a:pPr>
            <a:r>
              <a:rPr lang="en-US" sz="1100" b="1" dirty="0">
                <a:solidFill>
                  <a:srgbClr val="272525"/>
                </a:solidFill>
                <a:latin typeface="Inter Bold" pitchFamily="34" charset="0"/>
                <a:ea typeface="Inter Bold" pitchFamily="34" charset="-122"/>
                <a:cs typeface="Inter Bold" pitchFamily="34" charset="-120"/>
              </a:rPr>
              <a:t>Test Accuracy</a:t>
            </a:r>
            <a:endParaRPr lang="en-US" sz="1100" dirty="0"/>
          </a:p>
        </p:txBody>
      </p:sp>
      <p:sp>
        <p:nvSpPr>
          <p:cNvPr id="39" name="Text 36"/>
          <p:cNvSpPr/>
          <p:nvPr/>
        </p:nvSpPr>
        <p:spPr>
          <a:xfrm>
            <a:off x="6755487" y="11901130"/>
            <a:ext cx="3671888"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Achieved on MNIST dataset</a:t>
            </a:r>
            <a:endParaRPr lang="en-US" sz="850" dirty="0"/>
          </a:p>
        </p:txBody>
      </p:sp>
      <p:sp>
        <p:nvSpPr>
          <p:cNvPr id="40" name="Text 37"/>
          <p:cNvSpPr/>
          <p:nvPr/>
        </p:nvSpPr>
        <p:spPr>
          <a:xfrm>
            <a:off x="10569059" y="11094720"/>
            <a:ext cx="3672007" cy="374213"/>
          </a:xfrm>
          <a:prstGeom prst="rect">
            <a:avLst/>
          </a:prstGeom>
          <a:noFill/>
          <a:ln/>
        </p:spPr>
        <p:txBody>
          <a:bodyPr wrap="none" lIns="0" tIns="0" rIns="0" bIns="0" rtlCol="0" anchor="t"/>
          <a:lstStyle/>
          <a:p>
            <a:pPr marL="0" indent="0" algn="ctr">
              <a:lnSpc>
                <a:spcPts val="2900"/>
              </a:lnSpc>
              <a:buNone/>
            </a:pPr>
            <a:r>
              <a:rPr lang="en-US" sz="2900" b="1" dirty="0">
                <a:solidFill>
                  <a:srgbClr val="272525"/>
                </a:solidFill>
                <a:latin typeface="Inter Bold" pitchFamily="34" charset="0"/>
                <a:ea typeface="Inter Bold" pitchFamily="34" charset="-122"/>
                <a:cs typeface="Inter Bold" pitchFamily="34" charset="-120"/>
              </a:rPr>
              <a:t>95%</a:t>
            </a:r>
            <a:endParaRPr lang="en-US" sz="2900" dirty="0"/>
          </a:p>
        </p:txBody>
      </p:sp>
      <p:sp>
        <p:nvSpPr>
          <p:cNvPr id="41" name="Text 38"/>
          <p:cNvSpPr/>
          <p:nvPr/>
        </p:nvSpPr>
        <p:spPr>
          <a:xfrm>
            <a:off x="11696224" y="11610618"/>
            <a:ext cx="1417558" cy="177165"/>
          </a:xfrm>
          <a:prstGeom prst="rect">
            <a:avLst/>
          </a:prstGeom>
          <a:noFill/>
          <a:ln/>
        </p:spPr>
        <p:txBody>
          <a:bodyPr wrap="none" lIns="0" tIns="0" rIns="0" bIns="0" rtlCol="0" anchor="t"/>
          <a:lstStyle/>
          <a:p>
            <a:pPr marL="0" indent="0" algn="ctr">
              <a:lnSpc>
                <a:spcPts val="1350"/>
              </a:lnSpc>
              <a:buNone/>
            </a:pPr>
            <a:r>
              <a:rPr lang="en-US" sz="1100" b="1" dirty="0">
                <a:solidFill>
                  <a:srgbClr val="272525"/>
                </a:solidFill>
                <a:latin typeface="Inter Bold" pitchFamily="34" charset="0"/>
                <a:ea typeface="Inter Bold" pitchFamily="34" charset="-122"/>
                <a:cs typeface="Inter Bold" pitchFamily="34" charset="-120"/>
              </a:rPr>
              <a:t>Custom Input</a:t>
            </a:r>
            <a:endParaRPr lang="en-US" sz="1100" dirty="0"/>
          </a:p>
        </p:txBody>
      </p:sp>
      <p:sp>
        <p:nvSpPr>
          <p:cNvPr id="42" name="Text 39"/>
          <p:cNvSpPr/>
          <p:nvPr/>
        </p:nvSpPr>
        <p:spPr>
          <a:xfrm>
            <a:off x="10569059" y="11901130"/>
            <a:ext cx="3672007"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Accuracy on exclusive handwritten samples</a:t>
            </a:r>
            <a:endParaRPr lang="en-US" sz="850" dirty="0"/>
          </a:p>
        </p:txBody>
      </p:sp>
      <p:sp>
        <p:nvSpPr>
          <p:cNvPr id="43" name="Rectangle 42">
            <a:extLst>
              <a:ext uri="{FF2B5EF4-FFF2-40B4-BE49-F238E27FC236}">
                <a16:creationId xmlns:a16="http://schemas.microsoft.com/office/drawing/2014/main" id="{C613E72A-4994-3EEB-A738-56C60B314D75}"/>
              </a:ext>
            </a:extLst>
          </p:cNvPr>
          <p:cNvSpPr/>
          <p:nvPr/>
        </p:nvSpPr>
        <p:spPr>
          <a:xfrm>
            <a:off x="11864898" y="7582829"/>
            <a:ext cx="2687443" cy="5464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5" name="Picture 44">
            <a:extLst>
              <a:ext uri="{FF2B5EF4-FFF2-40B4-BE49-F238E27FC236}">
                <a16:creationId xmlns:a16="http://schemas.microsoft.com/office/drawing/2014/main" id="{F9876790-4B41-A87C-B01C-AACD70D2ED34}"/>
              </a:ext>
            </a:extLst>
          </p:cNvPr>
          <p:cNvPicPr>
            <a:picLocks noChangeAspect="1"/>
          </p:cNvPicPr>
          <p:nvPr/>
        </p:nvPicPr>
        <p:blipFill>
          <a:blip r:embed="rId3"/>
          <a:stretch>
            <a:fillRect/>
          </a:stretch>
        </p:blipFill>
        <p:spPr>
          <a:xfrm>
            <a:off x="5940665" y="4076701"/>
            <a:ext cx="4160771" cy="3286720"/>
          </a:xfrm>
          <a:prstGeom prst="rect">
            <a:avLst/>
          </a:prstGeom>
        </p:spPr>
      </p:pic>
      <p:pic>
        <p:nvPicPr>
          <p:cNvPr id="47" name="Picture 46">
            <a:extLst>
              <a:ext uri="{FF2B5EF4-FFF2-40B4-BE49-F238E27FC236}">
                <a16:creationId xmlns:a16="http://schemas.microsoft.com/office/drawing/2014/main" id="{3AC4FBF3-CD36-B00B-1F5E-4C6D2B3972CD}"/>
              </a:ext>
            </a:extLst>
          </p:cNvPr>
          <p:cNvPicPr>
            <a:picLocks noChangeAspect="1"/>
          </p:cNvPicPr>
          <p:nvPr/>
        </p:nvPicPr>
        <p:blipFill>
          <a:blip r:embed="rId4"/>
          <a:stretch>
            <a:fillRect/>
          </a:stretch>
        </p:blipFill>
        <p:spPr>
          <a:xfrm>
            <a:off x="10101436" y="3930882"/>
            <a:ext cx="4443760" cy="35102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3135" y="739735"/>
            <a:ext cx="5128617" cy="488156"/>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Conclusion &amp; Future Scope</a:t>
            </a:r>
            <a:endParaRPr lang="en-US" sz="3050" dirty="0"/>
          </a:p>
        </p:txBody>
      </p:sp>
      <p:sp>
        <p:nvSpPr>
          <p:cNvPr id="4" name="Text 1"/>
          <p:cNvSpPr/>
          <p:nvPr/>
        </p:nvSpPr>
        <p:spPr>
          <a:xfrm>
            <a:off x="6033135" y="1618417"/>
            <a:ext cx="2510195" cy="292894"/>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Project Achievements</a:t>
            </a:r>
            <a:endParaRPr lang="en-US" sz="1800" dirty="0"/>
          </a:p>
        </p:txBody>
      </p:sp>
      <p:sp>
        <p:nvSpPr>
          <p:cNvPr id="5" name="Text 2"/>
          <p:cNvSpPr/>
          <p:nvPr/>
        </p:nvSpPr>
        <p:spPr>
          <a:xfrm>
            <a:off x="6033135" y="2067520"/>
            <a:ext cx="3834765" cy="149947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This project successfully demonstrates how Convolutional Neural Networks can accurately recognise handwritten digits with minimal preprocessing. The model achieves 98% accuracy on standard datasets and maintains robust performance on custom inputs.</a:t>
            </a:r>
            <a:endParaRPr lang="en-US" sz="1200" dirty="0"/>
          </a:p>
        </p:txBody>
      </p:sp>
      <p:sp>
        <p:nvSpPr>
          <p:cNvPr id="6" name="Text 3"/>
          <p:cNvSpPr/>
          <p:nvPr/>
        </p:nvSpPr>
        <p:spPr>
          <a:xfrm>
            <a:off x="6033135" y="3723203"/>
            <a:ext cx="1952625" cy="244078"/>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Key Learnings</a:t>
            </a:r>
            <a:endParaRPr lang="en-US" sz="1500" dirty="0"/>
          </a:p>
        </p:txBody>
      </p:sp>
      <p:sp>
        <p:nvSpPr>
          <p:cNvPr id="7" name="Text 4"/>
          <p:cNvSpPr/>
          <p:nvPr/>
        </p:nvSpPr>
        <p:spPr>
          <a:xfrm>
            <a:off x="6033135" y="4123492"/>
            <a:ext cx="3834765" cy="499824"/>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CNNs automatically extract hierarchical visual features</a:t>
            </a:r>
            <a:endParaRPr lang="en-US" sz="1200" dirty="0"/>
          </a:p>
        </p:txBody>
      </p:sp>
      <p:sp>
        <p:nvSpPr>
          <p:cNvPr id="8" name="Text 5"/>
          <p:cNvSpPr/>
          <p:nvPr/>
        </p:nvSpPr>
        <p:spPr>
          <a:xfrm>
            <a:off x="6033135" y="4677966"/>
            <a:ext cx="3834765" cy="499824"/>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Proper dataset preprocessing significantly improves accuracy</a:t>
            </a:r>
            <a:endParaRPr lang="en-US" sz="1200" dirty="0"/>
          </a:p>
        </p:txBody>
      </p:sp>
      <p:sp>
        <p:nvSpPr>
          <p:cNvPr id="9" name="Text 6"/>
          <p:cNvSpPr/>
          <p:nvPr/>
        </p:nvSpPr>
        <p:spPr>
          <a:xfrm>
            <a:off x="6033135" y="5232440"/>
            <a:ext cx="3834765" cy="499824"/>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Architecture design impacts model performance and efficiency</a:t>
            </a:r>
            <a:endParaRPr lang="en-US" sz="1200" dirty="0"/>
          </a:p>
        </p:txBody>
      </p:sp>
      <p:sp>
        <p:nvSpPr>
          <p:cNvPr id="10" name="Text 7"/>
          <p:cNvSpPr/>
          <p:nvPr/>
        </p:nvSpPr>
        <p:spPr>
          <a:xfrm>
            <a:off x="10256520" y="1618417"/>
            <a:ext cx="2500074" cy="292894"/>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Future Enhancements</a:t>
            </a:r>
            <a:endParaRPr lang="en-US" sz="1800" dirty="0"/>
          </a:p>
        </p:txBody>
      </p:sp>
      <p:sp>
        <p:nvSpPr>
          <p:cNvPr id="11" name="Shape 8"/>
          <p:cNvSpPr/>
          <p:nvPr/>
        </p:nvSpPr>
        <p:spPr>
          <a:xfrm>
            <a:off x="10412730" y="2321362"/>
            <a:ext cx="156210" cy="978098"/>
          </a:xfrm>
          <a:prstGeom prst="roundRect">
            <a:avLst>
              <a:gd name="adj" fmla="val 42003"/>
            </a:avLst>
          </a:prstGeom>
          <a:solidFill>
            <a:srgbClr val="DADBF1"/>
          </a:solidFill>
          <a:ln w="7620">
            <a:solidFill>
              <a:srgbClr val="C0C1D7"/>
            </a:solidFill>
            <a:prstDash val="solid"/>
          </a:ln>
        </p:spPr>
      </p:sp>
      <p:sp>
        <p:nvSpPr>
          <p:cNvPr id="12" name="Shape 9"/>
          <p:cNvSpPr/>
          <p:nvPr/>
        </p:nvSpPr>
        <p:spPr>
          <a:xfrm>
            <a:off x="10256520" y="2218849"/>
            <a:ext cx="468630" cy="468630"/>
          </a:xfrm>
          <a:prstGeom prst="roundRect">
            <a:avLst>
              <a:gd name="adj" fmla="val 97561"/>
            </a:avLst>
          </a:prstGeom>
          <a:solidFill>
            <a:srgbClr val="DADBF1"/>
          </a:solidFill>
          <a:ln w="7620">
            <a:solidFill>
              <a:srgbClr val="C0C1D7"/>
            </a:solidFill>
            <a:prstDash val="solid"/>
          </a:ln>
        </p:spPr>
      </p:sp>
      <p:pic>
        <p:nvPicPr>
          <p:cNvPr id="13"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3678" y="2336006"/>
            <a:ext cx="234315" cy="234315"/>
          </a:xfrm>
          <a:prstGeom prst="rect">
            <a:avLst/>
          </a:prstGeom>
        </p:spPr>
      </p:pic>
      <p:sp>
        <p:nvSpPr>
          <p:cNvPr id="14" name="Text 10"/>
          <p:cNvSpPr/>
          <p:nvPr/>
        </p:nvSpPr>
        <p:spPr>
          <a:xfrm>
            <a:off x="10881360" y="2243257"/>
            <a:ext cx="2267426" cy="244078"/>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Expanded Training Data</a:t>
            </a:r>
            <a:endParaRPr lang="en-US" sz="1500" dirty="0"/>
          </a:p>
        </p:txBody>
      </p:sp>
      <p:sp>
        <p:nvSpPr>
          <p:cNvPr id="15" name="Text 11"/>
          <p:cNvSpPr/>
          <p:nvPr/>
        </p:nvSpPr>
        <p:spPr>
          <a:xfrm>
            <a:off x="10881360" y="2643545"/>
            <a:ext cx="3209925" cy="499824"/>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Include diverse handwriting styles and data augmentation techniques</a:t>
            </a:r>
            <a:endParaRPr lang="en-US" sz="1200" dirty="0"/>
          </a:p>
        </p:txBody>
      </p:sp>
      <p:sp>
        <p:nvSpPr>
          <p:cNvPr id="16" name="Shape 12"/>
          <p:cNvSpPr/>
          <p:nvPr/>
        </p:nvSpPr>
        <p:spPr>
          <a:xfrm>
            <a:off x="10647045" y="3690104"/>
            <a:ext cx="156210" cy="978098"/>
          </a:xfrm>
          <a:prstGeom prst="roundRect">
            <a:avLst>
              <a:gd name="adj" fmla="val 42003"/>
            </a:avLst>
          </a:prstGeom>
          <a:solidFill>
            <a:srgbClr val="DADBF1"/>
          </a:solidFill>
          <a:ln w="7620">
            <a:solidFill>
              <a:srgbClr val="C0C1D7"/>
            </a:solidFill>
            <a:prstDash val="solid"/>
          </a:ln>
        </p:spPr>
      </p:sp>
      <p:sp>
        <p:nvSpPr>
          <p:cNvPr id="17" name="Shape 13"/>
          <p:cNvSpPr/>
          <p:nvPr/>
        </p:nvSpPr>
        <p:spPr>
          <a:xfrm>
            <a:off x="10490835" y="3587591"/>
            <a:ext cx="468630" cy="468630"/>
          </a:xfrm>
          <a:prstGeom prst="roundRect">
            <a:avLst>
              <a:gd name="adj" fmla="val 97561"/>
            </a:avLst>
          </a:prstGeom>
          <a:solidFill>
            <a:srgbClr val="DADBF1"/>
          </a:solidFill>
          <a:ln w="7620">
            <a:solidFill>
              <a:srgbClr val="C0C1D7"/>
            </a:solidFill>
            <a:prstDash val="solid"/>
          </a:ln>
        </p:spPr>
      </p:sp>
      <p:pic>
        <p:nvPicPr>
          <p:cNvPr id="1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07993" y="3704749"/>
            <a:ext cx="234315" cy="234315"/>
          </a:xfrm>
          <a:prstGeom prst="rect">
            <a:avLst/>
          </a:prstGeom>
        </p:spPr>
      </p:pic>
      <p:sp>
        <p:nvSpPr>
          <p:cNvPr id="19" name="Text 14"/>
          <p:cNvSpPr/>
          <p:nvPr/>
        </p:nvSpPr>
        <p:spPr>
          <a:xfrm>
            <a:off x="11115675" y="3611999"/>
            <a:ext cx="1952625" cy="244078"/>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Deeper Architecture</a:t>
            </a:r>
            <a:endParaRPr lang="en-US" sz="1500" dirty="0"/>
          </a:p>
        </p:txBody>
      </p:sp>
      <p:sp>
        <p:nvSpPr>
          <p:cNvPr id="20" name="Text 15"/>
          <p:cNvSpPr/>
          <p:nvPr/>
        </p:nvSpPr>
        <p:spPr>
          <a:xfrm>
            <a:off x="11115675" y="4012287"/>
            <a:ext cx="2975610" cy="499824"/>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Implement residual connections and attention mechanisms</a:t>
            </a:r>
            <a:endParaRPr lang="en-US" sz="1200" dirty="0"/>
          </a:p>
        </p:txBody>
      </p:sp>
      <p:sp>
        <p:nvSpPr>
          <p:cNvPr id="21" name="Shape 16"/>
          <p:cNvSpPr/>
          <p:nvPr/>
        </p:nvSpPr>
        <p:spPr>
          <a:xfrm>
            <a:off x="10881360" y="5058847"/>
            <a:ext cx="156210" cy="978098"/>
          </a:xfrm>
          <a:prstGeom prst="roundRect">
            <a:avLst>
              <a:gd name="adj" fmla="val 42003"/>
            </a:avLst>
          </a:prstGeom>
          <a:solidFill>
            <a:srgbClr val="DADBF1"/>
          </a:solidFill>
          <a:ln w="7620">
            <a:solidFill>
              <a:srgbClr val="C0C1D7"/>
            </a:solidFill>
            <a:prstDash val="solid"/>
          </a:ln>
        </p:spPr>
      </p:sp>
      <p:sp>
        <p:nvSpPr>
          <p:cNvPr id="22" name="Shape 17"/>
          <p:cNvSpPr/>
          <p:nvPr/>
        </p:nvSpPr>
        <p:spPr>
          <a:xfrm>
            <a:off x="10725150" y="4956334"/>
            <a:ext cx="468630" cy="468630"/>
          </a:xfrm>
          <a:prstGeom prst="roundRect">
            <a:avLst>
              <a:gd name="adj" fmla="val 97561"/>
            </a:avLst>
          </a:prstGeom>
          <a:solidFill>
            <a:srgbClr val="DADBF1"/>
          </a:solidFill>
          <a:ln w="7620">
            <a:solidFill>
              <a:srgbClr val="C0C1D7"/>
            </a:solidFill>
            <a:prstDash val="solid"/>
          </a:ln>
        </p:spPr>
      </p:sp>
      <p:pic>
        <p:nvPicPr>
          <p:cNvPr id="2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2308" y="5073491"/>
            <a:ext cx="234315" cy="234315"/>
          </a:xfrm>
          <a:prstGeom prst="rect">
            <a:avLst/>
          </a:prstGeom>
        </p:spPr>
      </p:pic>
      <p:sp>
        <p:nvSpPr>
          <p:cNvPr id="24" name="Text 18"/>
          <p:cNvSpPr/>
          <p:nvPr/>
        </p:nvSpPr>
        <p:spPr>
          <a:xfrm>
            <a:off x="11349990" y="4980742"/>
            <a:ext cx="2164199" cy="244078"/>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Real-Time Deployment</a:t>
            </a:r>
            <a:endParaRPr lang="en-US" sz="1500" dirty="0"/>
          </a:p>
        </p:txBody>
      </p:sp>
      <p:sp>
        <p:nvSpPr>
          <p:cNvPr id="25" name="Text 19"/>
          <p:cNvSpPr/>
          <p:nvPr/>
        </p:nvSpPr>
        <p:spPr>
          <a:xfrm>
            <a:off x="11349990" y="5381030"/>
            <a:ext cx="2741295" cy="499824"/>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Create web application with live handwriting recognition capabilities</a:t>
            </a:r>
            <a:endParaRPr lang="en-US" sz="1200" dirty="0"/>
          </a:p>
        </p:txBody>
      </p:sp>
      <p:sp>
        <p:nvSpPr>
          <p:cNvPr id="26" name="Text 20"/>
          <p:cNvSpPr/>
          <p:nvPr/>
        </p:nvSpPr>
        <p:spPr>
          <a:xfrm>
            <a:off x="6267450" y="6564273"/>
            <a:ext cx="7816215" cy="749737"/>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"This CNN-based approach transforms handwritten digit recognition from a manual, error-prone task into an automated, highly accurate process with applications across banking, postal services, and digital transformation initiatives."</a:t>
            </a:r>
            <a:endParaRPr lang="en-US" sz="1200" dirty="0"/>
          </a:p>
        </p:txBody>
      </p:sp>
      <p:sp>
        <p:nvSpPr>
          <p:cNvPr id="27" name="Shape 21"/>
          <p:cNvSpPr/>
          <p:nvPr/>
        </p:nvSpPr>
        <p:spPr>
          <a:xfrm>
            <a:off x="6033135" y="6388537"/>
            <a:ext cx="22860" cy="1101209"/>
          </a:xfrm>
          <a:prstGeom prst="rect">
            <a:avLst/>
          </a:prstGeom>
          <a:solidFill>
            <a:srgbClr val="4950BC"/>
          </a:solidFill>
          <a:ln/>
        </p:spPr>
      </p:sp>
      <p:sp>
        <p:nvSpPr>
          <p:cNvPr id="28" name="Rectangle 27">
            <a:extLst>
              <a:ext uri="{FF2B5EF4-FFF2-40B4-BE49-F238E27FC236}">
                <a16:creationId xmlns:a16="http://schemas.microsoft.com/office/drawing/2014/main" id="{03DC0BE7-6184-2441-A2B3-435564337FFA}"/>
              </a:ext>
            </a:extLst>
          </p:cNvPr>
          <p:cNvSpPr/>
          <p:nvPr/>
        </p:nvSpPr>
        <p:spPr>
          <a:xfrm>
            <a:off x="11864898" y="7582829"/>
            <a:ext cx="2687443" cy="5464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530</Words>
  <Application>Microsoft Office PowerPoint</Application>
  <PresentationFormat>Custom</PresentationFormat>
  <Paragraphs>90</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Inter</vt:lpstr>
      <vt:lpstr>Inter Light</vt:lpstr>
      <vt:lpstr>Inter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Ved</dc:creator>
  <cp:lastModifiedBy>Dev Sharma</cp:lastModifiedBy>
  <cp:revision>2</cp:revision>
  <dcterms:created xsi:type="dcterms:W3CDTF">2025-11-14T18:09:29Z</dcterms:created>
  <dcterms:modified xsi:type="dcterms:W3CDTF">2025-11-14T18:39:36Z</dcterms:modified>
</cp:coreProperties>
</file>